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sldIdLst>
    <p:sldId id="262" r:id="rId2"/>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F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81"/>
  </p:normalViewPr>
  <p:slideViewPr>
    <p:cSldViewPr snapToGrid="0">
      <p:cViewPr>
        <p:scale>
          <a:sx n="27" d="100"/>
          <a:sy n="27" d="100"/>
        </p:scale>
        <p:origin x="1312" y="-2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2.xml"/><Relationship Id="rId3" Type="http://schemas.openxmlformats.org/officeDocument/2006/relationships/presProps" Target="presProps.xml"/><Relationship Id="rId7"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 Id="rId9"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GB"/>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9D1D075-A760-1D46-96FD-F31E778A1E04}" type="datetimeFigureOut">
              <a:rPr lang="en-US" smtClean="0"/>
              <a:t>5/22/25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299047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D1D075-A760-1D46-96FD-F31E778A1E04}" type="datetimeFigureOut">
              <a:rPr lang="en-US" smtClean="0"/>
              <a:t>5/22/25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423511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D1D075-A760-1D46-96FD-F31E778A1E04}" type="datetimeFigureOut">
              <a:rPr lang="en-US" smtClean="0"/>
              <a:t>5/22/25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2667480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7663" y="6328319"/>
            <a:ext cx="20624209" cy="4923750"/>
          </a:xfrm>
        </p:spPr>
        <p:txBody>
          <a:bodyPr anchor="b">
            <a:normAutofit/>
          </a:bodyPr>
          <a:lstStyle>
            <a:lvl1pPr algn="l">
              <a:defRPr sz="5734">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757664" y="13443690"/>
            <a:ext cx="20624207" cy="15715859"/>
          </a:xfrm>
        </p:spPr>
        <p:txBody>
          <a:bodyPr>
            <a:normAutofit/>
          </a:bodyPr>
          <a:lstStyle>
            <a:lvl1pPr marL="0" indent="0" algn="l">
              <a:buNone/>
              <a:defRPr sz="2230">
                <a:solidFill>
                  <a:schemeClr val="tx1"/>
                </a:solidFill>
              </a:defRPr>
            </a:lvl1pPr>
            <a:lvl2pPr marL="601997" indent="0" algn="ctr">
              <a:buNone/>
              <a:defRPr sz="2632"/>
            </a:lvl2pPr>
            <a:lvl3pPr marL="1203994" indent="0" algn="ctr">
              <a:buNone/>
              <a:defRPr sz="2369"/>
            </a:lvl3pPr>
            <a:lvl4pPr marL="1805994" indent="0" algn="ctr">
              <a:buNone/>
              <a:defRPr sz="2108"/>
            </a:lvl4pPr>
            <a:lvl5pPr marL="2407991" indent="0" algn="ctr">
              <a:buNone/>
              <a:defRPr sz="2108"/>
            </a:lvl5pPr>
            <a:lvl6pPr marL="3009989" indent="0" algn="ctr">
              <a:buNone/>
              <a:defRPr sz="2108"/>
            </a:lvl6pPr>
            <a:lvl7pPr marL="3611986" indent="0" algn="ctr">
              <a:buNone/>
              <a:defRPr sz="2108"/>
            </a:lvl7pPr>
            <a:lvl8pPr marL="4213985" indent="0" algn="ctr">
              <a:buNone/>
              <a:defRPr sz="2108"/>
            </a:lvl8pPr>
            <a:lvl9pPr marL="4815983" indent="0" algn="ctr">
              <a:buNone/>
              <a:defRPr sz="2108"/>
            </a:lvl9pPr>
          </a:lstStyle>
          <a:p>
            <a:r>
              <a:rPr lang="en-GB" dirty="0"/>
              <a:t>Click to edit Master subtitle style</a:t>
            </a:r>
            <a:endParaRPr lang="en-US" dirty="0"/>
          </a:p>
        </p:txBody>
      </p:sp>
    </p:spTree>
    <p:extLst>
      <p:ext uri="{BB962C8B-B14F-4D97-AF65-F5344CB8AC3E}">
        <p14:creationId xmlns:p14="http://schemas.microsoft.com/office/powerpoint/2010/main" val="1559862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D1D075-A760-1D46-96FD-F31E778A1E04}" type="datetimeFigureOut">
              <a:rPr lang="en-US" smtClean="0"/>
              <a:t>5/22/25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292834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GB"/>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tint val="82000"/>
                  </a:schemeClr>
                </a:solidFill>
              </a:defRPr>
            </a:lvl1pPr>
            <a:lvl2pPr marL="1513743" indent="0">
              <a:buNone/>
              <a:defRPr sz="6622">
                <a:solidFill>
                  <a:schemeClr val="tx1">
                    <a:tint val="82000"/>
                  </a:schemeClr>
                </a:solidFill>
              </a:defRPr>
            </a:lvl2pPr>
            <a:lvl3pPr marL="3027487" indent="0">
              <a:buNone/>
              <a:defRPr sz="5960">
                <a:solidFill>
                  <a:schemeClr val="tx1">
                    <a:tint val="82000"/>
                  </a:schemeClr>
                </a:solidFill>
              </a:defRPr>
            </a:lvl3pPr>
            <a:lvl4pPr marL="4541230" indent="0">
              <a:buNone/>
              <a:defRPr sz="5297">
                <a:solidFill>
                  <a:schemeClr val="tx1">
                    <a:tint val="82000"/>
                  </a:schemeClr>
                </a:solidFill>
              </a:defRPr>
            </a:lvl4pPr>
            <a:lvl5pPr marL="6054974" indent="0">
              <a:buNone/>
              <a:defRPr sz="5297">
                <a:solidFill>
                  <a:schemeClr val="tx1">
                    <a:tint val="82000"/>
                  </a:schemeClr>
                </a:solidFill>
              </a:defRPr>
            </a:lvl5pPr>
            <a:lvl6pPr marL="7568717" indent="0">
              <a:buNone/>
              <a:defRPr sz="5297">
                <a:solidFill>
                  <a:schemeClr val="tx1">
                    <a:tint val="82000"/>
                  </a:schemeClr>
                </a:solidFill>
              </a:defRPr>
            </a:lvl6pPr>
            <a:lvl7pPr marL="9082461" indent="0">
              <a:buNone/>
              <a:defRPr sz="5297">
                <a:solidFill>
                  <a:schemeClr val="tx1">
                    <a:tint val="82000"/>
                  </a:schemeClr>
                </a:solidFill>
              </a:defRPr>
            </a:lvl7pPr>
            <a:lvl8pPr marL="10596204" indent="0">
              <a:buNone/>
              <a:defRPr sz="5297">
                <a:solidFill>
                  <a:schemeClr val="tx1">
                    <a:tint val="82000"/>
                  </a:schemeClr>
                </a:solidFill>
              </a:defRPr>
            </a:lvl8pPr>
            <a:lvl9pPr marL="12109948" indent="0">
              <a:buNone/>
              <a:defRPr sz="5297">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9D1D075-A760-1D46-96FD-F31E778A1E04}" type="datetimeFigureOut">
              <a:rPr lang="en-US" smtClean="0"/>
              <a:t>5/22/25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224366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9D1D075-A760-1D46-96FD-F31E778A1E04}" type="datetimeFigureOut">
              <a:rPr lang="en-US" smtClean="0"/>
              <a:t>5/22/25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272102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GB"/>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GB"/>
              <a:t>Click to 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GB"/>
              <a:t>Click to 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9D1D075-A760-1D46-96FD-F31E778A1E04}" type="datetimeFigureOut">
              <a:rPr lang="en-US" smtClean="0"/>
              <a:t>5/22/25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3540577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9D1D075-A760-1D46-96FD-F31E778A1E04}" type="datetimeFigureOut">
              <a:rPr lang="en-US" smtClean="0"/>
              <a:t>5/22/25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1833301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D1D075-A760-1D46-96FD-F31E778A1E04}" type="datetimeFigureOut">
              <a:rPr lang="en-US" smtClean="0"/>
              <a:t>5/22/25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3249833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GB"/>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GB"/>
              <a:t>Click to edit Master text styles</a:t>
            </a:r>
          </a:p>
        </p:txBody>
      </p:sp>
      <p:sp>
        <p:nvSpPr>
          <p:cNvPr id="5" name="Date Placeholder 4"/>
          <p:cNvSpPr>
            <a:spLocks noGrp="1"/>
          </p:cNvSpPr>
          <p:nvPr>
            <p:ph type="dt" sz="half" idx="10"/>
          </p:nvPr>
        </p:nvSpPr>
        <p:spPr/>
        <p:txBody>
          <a:bodyPr/>
          <a:lstStyle/>
          <a:p>
            <a:fld id="{F9D1D075-A760-1D46-96FD-F31E778A1E04}" type="datetimeFigureOut">
              <a:rPr lang="en-US" smtClean="0"/>
              <a:t>5/22/25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342934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GB"/>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GB"/>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GB"/>
              <a:t>Click to edit Master text styles</a:t>
            </a:r>
          </a:p>
        </p:txBody>
      </p:sp>
      <p:sp>
        <p:nvSpPr>
          <p:cNvPr id="5" name="Date Placeholder 4"/>
          <p:cNvSpPr>
            <a:spLocks noGrp="1"/>
          </p:cNvSpPr>
          <p:nvPr>
            <p:ph type="dt" sz="half" idx="10"/>
          </p:nvPr>
        </p:nvSpPr>
        <p:spPr/>
        <p:txBody>
          <a:bodyPr/>
          <a:lstStyle/>
          <a:p>
            <a:fld id="{F9D1D075-A760-1D46-96FD-F31E778A1E04}" type="datetimeFigureOut">
              <a:rPr lang="en-US" smtClean="0"/>
              <a:t>5/22/25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2F7F9-1170-754C-BE8C-4625E845A1D3}" type="slidenum">
              <a:rPr lang="en-US" smtClean="0"/>
              <a:t>‹#›</a:t>
            </a:fld>
            <a:endParaRPr lang="en-US"/>
          </a:p>
        </p:txBody>
      </p:sp>
    </p:spTree>
    <p:extLst>
      <p:ext uri="{BB962C8B-B14F-4D97-AF65-F5344CB8AC3E}">
        <p14:creationId xmlns:p14="http://schemas.microsoft.com/office/powerpoint/2010/main" val="3017677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82000"/>
                  </a:schemeClr>
                </a:solidFill>
              </a:defRPr>
            </a:lvl1pPr>
          </a:lstStyle>
          <a:p>
            <a:fld id="{F9D1D075-A760-1D46-96FD-F31E778A1E04}" type="datetimeFigureOut">
              <a:rPr lang="en-US" smtClean="0"/>
              <a:t>5/22/25</a:t>
            </a:fld>
            <a:endParaRPr lang="en-U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82000"/>
                  </a:schemeClr>
                </a:solidFill>
              </a:defRPr>
            </a:lvl1pPr>
          </a:lstStyle>
          <a:p>
            <a:fld id="{2422F7F9-1170-754C-BE8C-4625E845A1D3}" type="slidenum">
              <a:rPr lang="en-US" smtClean="0"/>
              <a:t>‹#›</a:t>
            </a:fld>
            <a:endParaRPr lang="en-US"/>
          </a:p>
        </p:txBody>
      </p:sp>
    </p:spTree>
    <p:extLst>
      <p:ext uri="{BB962C8B-B14F-4D97-AF65-F5344CB8AC3E}">
        <p14:creationId xmlns:p14="http://schemas.microsoft.com/office/powerpoint/2010/main" val="36675032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emf"/><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160B-6124-3A9E-357D-0A35CE02A9EA}"/>
              </a:ext>
            </a:extLst>
          </p:cNvPr>
          <p:cNvPicPr>
            <a:picLocks noChangeAspect="1"/>
          </p:cNvPicPr>
          <p:nvPr/>
        </p:nvPicPr>
        <p:blipFill>
          <a:blip r:embed="rId2"/>
          <a:srcRect r="41589" b="85987"/>
          <a:stretch>
            <a:fillRect/>
          </a:stretch>
        </p:blipFill>
        <p:spPr>
          <a:xfrm>
            <a:off x="0" y="6955"/>
            <a:ext cx="6080554" cy="2061895"/>
          </a:xfrm>
          <a:prstGeom prst="rect">
            <a:avLst/>
          </a:prstGeom>
        </p:spPr>
      </p:pic>
      <p:pic>
        <p:nvPicPr>
          <p:cNvPr id="5" name="Picture 4" descr="A close-up of a logo&#10;&#10;Description automatically generated">
            <a:extLst>
              <a:ext uri="{FF2B5EF4-FFF2-40B4-BE49-F238E27FC236}">
                <a16:creationId xmlns:a16="http://schemas.microsoft.com/office/drawing/2014/main" id="{9C7D2673-2F98-A661-DA3C-3672EEC54E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83683" y="0"/>
            <a:ext cx="5991530" cy="1906006"/>
          </a:xfrm>
          <a:prstGeom prst="rect">
            <a:avLst/>
          </a:prstGeom>
        </p:spPr>
      </p:pic>
      <p:cxnSp>
        <p:nvCxnSpPr>
          <p:cNvPr id="14" name="Straight Connector 13">
            <a:extLst>
              <a:ext uri="{FF2B5EF4-FFF2-40B4-BE49-F238E27FC236}">
                <a16:creationId xmlns:a16="http://schemas.microsoft.com/office/drawing/2014/main" id="{4DA55807-A9FE-22FC-5ED3-9B173B62D842}"/>
              </a:ext>
            </a:extLst>
          </p:cNvPr>
          <p:cNvCxnSpPr>
            <a:cxnSpLocks/>
          </p:cNvCxnSpPr>
          <p:nvPr/>
        </p:nvCxnSpPr>
        <p:spPr>
          <a:xfrm>
            <a:off x="422031" y="2462373"/>
            <a:ext cx="2943115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EF8EBE6-FA38-9649-3EBE-F2E249F42B24}"/>
              </a:ext>
            </a:extLst>
          </p:cNvPr>
          <p:cNvSpPr txBox="1"/>
          <p:nvPr/>
        </p:nvSpPr>
        <p:spPr>
          <a:xfrm>
            <a:off x="619766" y="2659135"/>
            <a:ext cx="19743549" cy="584775"/>
          </a:xfrm>
          <a:prstGeom prst="rect">
            <a:avLst/>
          </a:prstGeom>
          <a:noFill/>
        </p:spPr>
        <p:txBody>
          <a:bodyPr wrap="square" rtlCol="0">
            <a:spAutoFit/>
          </a:bodyPr>
          <a:lstStyle/>
          <a:p>
            <a:r>
              <a:rPr lang="en-US" sz="3200" b="1" dirty="0"/>
              <a:t>John Condon</a:t>
            </a:r>
            <a:r>
              <a:rPr lang="en-US" sz="3200" b="1" baseline="30000" dirty="0"/>
              <a:t>1,2 </a:t>
            </a:r>
            <a:r>
              <a:rPr lang="en-US" sz="3200" b="1" dirty="0"/>
              <a:t> (ee18jwc@leeds.ac.uk),  John Elliott</a:t>
            </a:r>
            <a:r>
              <a:rPr lang="en-US" sz="3200" b="1" baseline="30000" dirty="0"/>
              <a:t>1</a:t>
            </a:r>
            <a:r>
              <a:rPr lang="en-US" sz="3200" b="1" dirty="0"/>
              <a:t>,  </a:t>
            </a:r>
            <a:r>
              <a:rPr lang="en-GB" sz="3200" b="1" dirty="0">
                <a:latin typeface="Google Sans"/>
              </a:rPr>
              <a:t>Susanna Ebmeier</a:t>
            </a:r>
            <a:r>
              <a:rPr lang="en-GB" sz="3200" b="1" baseline="30000" dirty="0">
                <a:latin typeface="Google Sans"/>
              </a:rPr>
              <a:t>1</a:t>
            </a:r>
            <a:r>
              <a:rPr lang="en-GB" sz="3200" b="1" dirty="0">
                <a:latin typeface="Google Sans"/>
              </a:rPr>
              <a:t>, Tim Craig</a:t>
            </a:r>
            <a:r>
              <a:rPr lang="en-GB" sz="3200" b="1" baseline="30000" dirty="0">
                <a:latin typeface="Google Sans"/>
              </a:rPr>
              <a:t>1</a:t>
            </a:r>
            <a:r>
              <a:rPr lang="en-GB" sz="3200" b="1" dirty="0">
                <a:latin typeface="Google Sans"/>
              </a:rPr>
              <a:t>,  Stuart Nippress</a:t>
            </a:r>
            <a:r>
              <a:rPr lang="en-GB" sz="3200" b="1" baseline="30000" dirty="0">
                <a:latin typeface="Google Sans"/>
              </a:rPr>
              <a:t>2</a:t>
            </a:r>
            <a:endParaRPr lang="en-US" sz="3200" b="1" baseline="30000" dirty="0"/>
          </a:p>
        </p:txBody>
      </p:sp>
      <p:sp>
        <p:nvSpPr>
          <p:cNvPr id="17" name="Freeform 16">
            <a:extLst>
              <a:ext uri="{FF2B5EF4-FFF2-40B4-BE49-F238E27FC236}">
                <a16:creationId xmlns:a16="http://schemas.microsoft.com/office/drawing/2014/main" id="{43F4DF55-186D-95A3-99F8-BBD25E41D1B6}"/>
              </a:ext>
            </a:extLst>
          </p:cNvPr>
          <p:cNvSpPr/>
          <p:nvPr/>
        </p:nvSpPr>
        <p:spPr>
          <a:xfrm>
            <a:off x="5991530" y="524092"/>
            <a:ext cx="18203129" cy="15447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4210" tIns="33389" rIns="64210" bIns="33389" anchor="t" anchorCtr="0" compatLnSpc="1">
            <a:spAutoFit/>
          </a:bodyPr>
          <a:lstStyle/>
          <a:p>
            <a:pPr algn="ctr" hangingPunct="0">
              <a:tabLst>
                <a:tab pos="0" algn="l"/>
                <a:tab pos="652318" algn="l"/>
                <a:tab pos="1304635" algn="l"/>
                <a:tab pos="1956953" algn="l"/>
                <a:tab pos="2609270" algn="l"/>
                <a:tab pos="3261588" algn="l"/>
                <a:tab pos="3913905" algn="l"/>
                <a:tab pos="4566223" algn="l"/>
                <a:tab pos="5218540" algn="l"/>
                <a:tab pos="5870858" algn="l"/>
                <a:tab pos="6523176" algn="l"/>
                <a:tab pos="7175493" algn="l"/>
              </a:tabLst>
            </a:pPr>
            <a:r>
              <a:rPr lang="en-GB" sz="4800" b="1" dirty="0">
                <a:latin typeface="Arial" pitchFamily="34"/>
                <a:ea typeface="ＭＳ Ｐゴシック" pitchFamily="2"/>
                <a:cs typeface="ＭＳ Ｐゴシック" pitchFamily="2"/>
              </a:rPr>
              <a:t>Validation of Seismic Locations With Automated InSAR Source Parameter Estimation.</a:t>
            </a:r>
          </a:p>
        </p:txBody>
      </p:sp>
      <p:sp>
        <p:nvSpPr>
          <p:cNvPr id="18" name="Round Same-side Corner of Rectangle 17">
            <a:extLst>
              <a:ext uri="{FF2B5EF4-FFF2-40B4-BE49-F238E27FC236}">
                <a16:creationId xmlns:a16="http://schemas.microsoft.com/office/drawing/2014/main" id="{D1AB2FA3-BC8E-D1AA-0AF8-3C36ACC47C0E}"/>
              </a:ext>
            </a:extLst>
          </p:cNvPr>
          <p:cNvSpPr/>
          <p:nvPr/>
        </p:nvSpPr>
        <p:spPr>
          <a:xfrm>
            <a:off x="0" y="3440671"/>
            <a:ext cx="14824410" cy="1563583"/>
          </a:xfrm>
          <a:prstGeom prst="round2Same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4800" dirty="0">
                <a:solidFill>
                  <a:schemeClr val="bg1"/>
                </a:solidFill>
              </a:rPr>
              <a:t>1. Introduction and Motivation</a:t>
            </a:r>
          </a:p>
        </p:txBody>
      </p:sp>
      <p:sp>
        <p:nvSpPr>
          <p:cNvPr id="22" name="Round Same-side Corner of Rectangle 21">
            <a:extLst>
              <a:ext uri="{FF2B5EF4-FFF2-40B4-BE49-F238E27FC236}">
                <a16:creationId xmlns:a16="http://schemas.microsoft.com/office/drawing/2014/main" id="{528CBA09-ABE0-16B5-0EF5-30492359D1D9}"/>
              </a:ext>
            </a:extLst>
          </p:cNvPr>
          <p:cNvSpPr/>
          <p:nvPr/>
        </p:nvSpPr>
        <p:spPr>
          <a:xfrm>
            <a:off x="113500" y="11180280"/>
            <a:ext cx="14531698" cy="1523994"/>
          </a:xfrm>
          <a:prstGeom prst="round2Same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4800" dirty="0">
                <a:solidFill>
                  <a:schemeClr val="bg1"/>
                </a:solidFill>
              </a:rPr>
              <a:t>2. Catalog Method </a:t>
            </a:r>
          </a:p>
        </p:txBody>
      </p:sp>
      <p:pic>
        <p:nvPicPr>
          <p:cNvPr id="33" name="Picture 32" descr="A map of the world&#10;&#10;Description automatically generated">
            <a:extLst>
              <a:ext uri="{FF2B5EF4-FFF2-40B4-BE49-F238E27FC236}">
                <a16:creationId xmlns:a16="http://schemas.microsoft.com/office/drawing/2014/main" id="{98BB979D-2653-E6D8-2CEA-C1759C6077A1}"/>
              </a:ext>
            </a:extLst>
          </p:cNvPr>
          <p:cNvPicPr>
            <a:picLocks noChangeAspect="1"/>
          </p:cNvPicPr>
          <p:nvPr/>
        </p:nvPicPr>
        <p:blipFill>
          <a:blip r:embed="rId4">
            <a:extLst>
              <a:ext uri="{28A0092B-C50C-407E-A947-70E740481C1C}">
                <a14:useLocalDpi xmlns:a14="http://schemas.microsoft.com/office/drawing/2010/main"/>
              </a:ext>
            </a:extLst>
          </a:blip>
          <a:srcRect t="4385"/>
          <a:stretch>
            <a:fillRect/>
          </a:stretch>
        </p:blipFill>
        <p:spPr>
          <a:xfrm>
            <a:off x="0" y="5004263"/>
            <a:ext cx="7843521" cy="4374759"/>
          </a:xfrm>
          <a:prstGeom prst="rect">
            <a:avLst/>
          </a:prstGeom>
        </p:spPr>
      </p:pic>
      <p:sp>
        <p:nvSpPr>
          <p:cNvPr id="34" name="Alternative Process 33">
            <a:extLst>
              <a:ext uri="{FF2B5EF4-FFF2-40B4-BE49-F238E27FC236}">
                <a16:creationId xmlns:a16="http://schemas.microsoft.com/office/drawing/2014/main" id="{1DDC0FA0-2939-42C7-E7CB-54D0F0E8C16A}"/>
              </a:ext>
            </a:extLst>
          </p:cNvPr>
          <p:cNvSpPr/>
          <p:nvPr/>
        </p:nvSpPr>
        <p:spPr>
          <a:xfrm>
            <a:off x="82933" y="9438551"/>
            <a:ext cx="14624776" cy="1657499"/>
          </a:xfrm>
          <a:prstGeom prst="flowChartAlternateProcess">
            <a:avLst/>
          </a:prstGeom>
          <a:solidFill>
            <a:srgbClr val="FF8F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Arial" panose="020B0604020202020204" pitchFamily="34" charset="0"/>
                <a:cs typeface="Arial" panose="020B0604020202020204" pitchFamily="34" charset="0"/>
              </a:rPr>
              <a:t>InSAR source parameter analysis enables independent verification of seismic location methods, using the plane of a uniform slip model as ground truth. With a large InSAR fault plane dataset, improvements gained from using a 3D velocity model in seismic event location can be validated. Improving global seismic location accuracy. </a:t>
            </a:r>
          </a:p>
        </p:txBody>
      </p:sp>
      <p:sp>
        <p:nvSpPr>
          <p:cNvPr id="36" name="Alternative Process 35">
            <a:extLst>
              <a:ext uri="{FF2B5EF4-FFF2-40B4-BE49-F238E27FC236}">
                <a16:creationId xmlns:a16="http://schemas.microsoft.com/office/drawing/2014/main" id="{4215312F-FD3E-712E-4392-207D1A833769}"/>
              </a:ext>
            </a:extLst>
          </p:cNvPr>
          <p:cNvSpPr/>
          <p:nvPr/>
        </p:nvSpPr>
        <p:spPr>
          <a:xfrm>
            <a:off x="8101063" y="5388001"/>
            <a:ext cx="6606645" cy="3652917"/>
          </a:xfrm>
          <a:prstGeom prst="flowChartAlternateProcess">
            <a:avLst/>
          </a:prstGeom>
          <a:solidFill>
            <a:srgbClr val="FF8F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Arial" panose="020B0604020202020204" pitchFamily="34" charset="0"/>
              <a:cs typeface="Arial" panose="020B0604020202020204" pitchFamily="34" charset="0"/>
            </a:endParaRPr>
          </a:p>
          <a:p>
            <a:pPr marL="288370" indent="-288370">
              <a:buFontTx/>
              <a:buChar char="-"/>
            </a:pPr>
            <a:r>
              <a:rPr lang="en-US" sz="2400" dirty="0">
                <a:solidFill>
                  <a:schemeClr val="bg1"/>
                </a:solidFill>
                <a:latin typeface="Arial" panose="020B0604020202020204" pitchFamily="34" charset="0"/>
                <a:cs typeface="Arial" panose="020B0604020202020204" pitchFamily="34" charset="0"/>
              </a:rPr>
              <a:t>Numerous different global 3D </a:t>
            </a:r>
            <a:r>
              <a:rPr lang="en-US" sz="2400" b="1" dirty="0">
                <a:solidFill>
                  <a:schemeClr val="bg1"/>
                </a:solidFill>
                <a:latin typeface="Arial" panose="020B0604020202020204" pitchFamily="34" charset="0"/>
                <a:cs typeface="Arial" panose="020B0604020202020204" pitchFamily="34" charset="0"/>
              </a:rPr>
              <a:t>seismic velocity models </a:t>
            </a:r>
            <a:r>
              <a:rPr lang="en-US" sz="2400" dirty="0">
                <a:solidFill>
                  <a:schemeClr val="bg1"/>
                </a:solidFill>
                <a:latin typeface="Arial" panose="020B0604020202020204" pitchFamily="34" charset="0"/>
                <a:cs typeface="Arial" panose="020B0604020202020204" pitchFamily="34" charset="0"/>
              </a:rPr>
              <a:t>have been developed.</a:t>
            </a:r>
          </a:p>
          <a:p>
            <a:pPr marL="288370" indent="-288370">
              <a:buFontTx/>
              <a:buChar char="-"/>
            </a:pPr>
            <a:r>
              <a:rPr lang="en-US" sz="2400" dirty="0">
                <a:solidFill>
                  <a:schemeClr val="bg1"/>
                </a:solidFill>
                <a:latin typeface="Arial" panose="020B0604020202020204" pitchFamily="34" charset="0"/>
                <a:cs typeface="Arial" panose="020B0604020202020204" pitchFamily="34" charset="0"/>
              </a:rPr>
              <a:t>The validation of each of these models is done via a test set of </a:t>
            </a:r>
            <a:r>
              <a:rPr lang="en-US" sz="2400" b="1" dirty="0">
                <a:solidFill>
                  <a:schemeClr val="bg1"/>
                </a:solidFill>
                <a:latin typeface="Arial" panose="020B0604020202020204" pitchFamily="34" charset="0"/>
                <a:cs typeface="Arial" panose="020B0604020202020204" pitchFamily="34" charset="0"/>
              </a:rPr>
              <a:t>ground truth (GT) </a:t>
            </a:r>
            <a:r>
              <a:rPr lang="en-US" sz="2400" dirty="0">
                <a:solidFill>
                  <a:schemeClr val="bg1"/>
                </a:solidFill>
                <a:latin typeface="Arial" panose="020B0604020202020204" pitchFamily="34" charset="0"/>
                <a:cs typeface="Arial" panose="020B0604020202020204" pitchFamily="34" charset="0"/>
              </a:rPr>
              <a:t>events.</a:t>
            </a:r>
          </a:p>
          <a:p>
            <a:pPr marL="288370" indent="-288370">
              <a:buFontTx/>
              <a:buChar char="-"/>
            </a:pPr>
            <a:r>
              <a:rPr lang="en-US" sz="2400" dirty="0">
                <a:solidFill>
                  <a:schemeClr val="bg1"/>
                </a:solidFill>
                <a:latin typeface="Arial" panose="020B0604020202020204" pitchFamily="34" charset="0"/>
                <a:cs typeface="Arial" panose="020B0604020202020204" pitchFamily="34" charset="0"/>
              </a:rPr>
              <a:t>The GT dataset used is </a:t>
            </a:r>
            <a:r>
              <a:rPr lang="en-US" sz="2400" b="1" dirty="0">
                <a:solidFill>
                  <a:schemeClr val="bg1"/>
                </a:solidFill>
                <a:latin typeface="Arial" panose="020B0604020202020204" pitchFamily="34" charset="0"/>
                <a:cs typeface="Arial" panose="020B0604020202020204" pitchFamily="34" charset="0"/>
              </a:rPr>
              <a:t>sparse, regionally biased and seismically derived.</a:t>
            </a:r>
            <a:endParaRPr lang="en-US" sz="2400" dirty="0">
              <a:solidFill>
                <a:schemeClr val="bg1"/>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C63CEF17-3509-AE25-3229-773215FFCFB9}"/>
              </a:ext>
            </a:extLst>
          </p:cNvPr>
          <p:cNvPicPr>
            <a:picLocks noChangeAspect="1"/>
          </p:cNvPicPr>
          <p:nvPr/>
        </p:nvPicPr>
        <p:blipFill>
          <a:blip r:embed="rId5"/>
          <a:stretch>
            <a:fillRect/>
          </a:stretch>
        </p:blipFill>
        <p:spPr>
          <a:xfrm>
            <a:off x="113500" y="12825146"/>
            <a:ext cx="5869455" cy="8862876"/>
          </a:xfrm>
          <a:prstGeom prst="rect">
            <a:avLst/>
          </a:prstGeom>
        </p:spPr>
      </p:pic>
      <p:pic>
        <p:nvPicPr>
          <p:cNvPr id="43" name="Picture 42">
            <a:extLst>
              <a:ext uri="{FF2B5EF4-FFF2-40B4-BE49-F238E27FC236}">
                <a16:creationId xmlns:a16="http://schemas.microsoft.com/office/drawing/2014/main" id="{58A8E21A-6E9D-7007-FDDF-B23E3B092386}"/>
              </a:ext>
            </a:extLst>
          </p:cNvPr>
          <p:cNvPicPr>
            <a:picLocks noChangeAspect="1"/>
          </p:cNvPicPr>
          <p:nvPr/>
        </p:nvPicPr>
        <p:blipFill>
          <a:blip r:embed="rId6"/>
          <a:srcRect t="20034"/>
          <a:stretch>
            <a:fillRect/>
          </a:stretch>
        </p:blipFill>
        <p:spPr>
          <a:xfrm>
            <a:off x="5903274" y="12866247"/>
            <a:ext cx="8404680" cy="9510877"/>
          </a:xfrm>
          <a:prstGeom prst="rect">
            <a:avLst/>
          </a:prstGeom>
        </p:spPr>
      </p:pic>
      <p:sp>
        <p:nvSpPr>
          <p:cNvPr id="47" name="Alternative Process 46">
            <a:extLst>
              <a:ext uri="{FF2B5EF4-FFF2-40B4-BE49-F238E27FC236}">
                <a16:creationId xmlns:a16="http://schemas.microsoft.com/office/drawing/2014/main" id="{DF72A355-D5DB-52A0-93BC-BB3B3E4109A3}"/>
              </a:ext>
            </a:extLst>
          </p:cNvPr>
          <p:cNvSpPr/>
          <p:nvPr/>
        </p:nvSpPr>
        <p:spPr>
          <a:xfrm>
            <a:off x="239268" y="22056429"/>
            <a:ext cx="14414996" cy="2813436"/>
          </a:xfrm>
          <a:prstGeom prst="flowChartAlternateProcess">
            <a:avLst/>
          </a:prstGeom>
          <a:solidFill>
            <a:srgbClr val="FF8F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Arial" panose="020B0604020202020204" pitchFamily="34" charset="0"/>
                <a:cs typeface="Arial" panose="020B0604020202020204" pitchFamily="34" charset="0"/>
              </a:rPr>
              <a:t>1. Ingest USGS event Info and forward model expected deformation</a:t>
            </a:r>
          </a:p>
          <a:p>
            <a:r>
              <a:rPr lang="en-US" sz="2400" dirty="0">
                <a:solidFill>
                  <a:schemeClr val="bg1"/>
                </a:solidFill>
                <a:latin typeface="Arial" panose="020B0604020202020204" pitchFamily="34" charset="0"/>
                <a:cs typeface="Arial" panose="020B0604020202020204" pitchFamily="34" charset="0"/>
              </a:rPr>
              <a:t>2. Pull co-seismic interferograms from LICS portal spanning 1 month</a:t>
            </a:r>
          </a:p>
          <a:p>
            <a:r>
              <a:rPr lang="en-US" sz="2400" dirty="0">
                <a:solidFill>
                  <a:schemeClr val="bg1"/>
                </a:solidFill>
                <a:latin typeface="Arial" panose="020B0604020202020204" pitchFamily="34" charset="0"/>
                <a:cs typeface="Arial" panose="020B0604020202020204" pitchFamily="34" charset="0"/>
              </a:rPr>
              <a:t>3. </a:t>
            </a:r>
            <a:r>
              <a:rPr lang="en-US" sz="2400" dirty="0" err="1">
                <a:solidFill>
                  <a:schemeClr val="bg1"/>
                </a:solidFill>
                <a:latin typeface="Arial" panose="020B0604020202020204" pitchFamily="34" charset="0"/>
                <a:cs typeface="Arial" panose="020B0604020202020204" pitchFamily="34" charset="0"/>
              </a:rPr>
              <a:t>Deramp</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despeckle</a:t>
            </a:r>
            <a:r>
              <a:rPr lang="en-US" sz="2400" dirty="0">
                <a:solidFill>
                  <a:schemeClr val="bg1"/>
                </a:solidFill>
                <a:latin typeface="Arial" panose="020B0604020202020204" pitchFamily="34" charset="0"/>
                <a:cs typeface="Arial" panose="020B0604020202020204" pitchFamily="34" charset="0"/>
              </a:rPr>
              <a:t>, GACOS correct, Clip based on USGS expected deformation</a:t>
            </a:r>
          </a:p>
          <a:p>
            <a:r>
              <a:rPr lang="en-US" sz="2400" dirty="0">
                <a:solidFill>
                  <a:schemeClr val="bg1"/>
                </a:solidFill>
                <a:latin typeface="Arial" panose="020B0604020202020204" pitchFamily="34" charset="0"/>
                <a:cs typeface="Arial" panose="020B0604020202020204" pitchFamily="34" charset="0"/>
              </a:rPr>
              <a:t>4. Mask signal, estimate noise and </a:t>
            </a:r>
            <a:r>
              <a:rPr lang="en-US" sz="2400" dirty="0" err="1">
                <a:solidFill>
                  <a:schemeClr val="bg1"/>
                </a:solidFill>
                <a:latin typeface="Arial" panose="020B0604020202020204" pitchFamily="34" charset="0"/>
                <a:cs typeface="Arial" panose="020B0604020202020204" pitchFamily="34" charset="0"/>
              </a:rPr>
              <a:t>downsample</a:t>
            </a:r>
            <a:r>
              <a:rPr lang="en-US" sz="2400"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5. Run GBIS with a lower sample rate to find new location </a:t>
            </a:r>
          </a:p>
          <a:p>
            <a:r>
              <a:rPr lang="en-US" sz="2400" dirty="0">
                <a:solidFill>
                  <a:schemeClr val="bg1"/>
                </a:solidFill>
                <a:latin typeface="Arial" panose="020B0604020202020204" pitchFamily="34" charset="0"/>
                <a:cs typeface="Arial" panose="020B0604020202020204" pitchFamily="34" charset="0"/>
              </a:rPr>
              <a:t>6. Repeat steps 3 – 5 with new location.</a:t>
            </a:r>
          </a:p>
          <a:p>
            <a:r>
              <a:rPr lang="en-US" sz="2400" dirty="0">
                <a:solidFill>
                  <a:schemeClr val="bg1"/>
                </a:solidFill>
                <a:latin typeface="Arial" panose="020B0604020202020204" pitchFamily="34" charset="0"/>
                <a:cs typeface="Arial" panose="020B0604020202020204" pitchFamily="34" charset="0"/>
              </a:rPr>
              <a:t>7. Repeat step 6 with secondary nodal plane</a:t>
            </a:r>
          </a:p>
        </p:txBody>
      </p:sp>
      <p:sp>
        <p:nvSpPr>
          <p:cNvPr id="48" name="Round Same-side Corner of Rectangle 47">
            <a:extLst>
              <a:ext uri="{FF2B5EF4-FFF2-40B4-BE49-F238E27FC236}">
                <a16:creationId xmlns:a16="http://schemas.microsoft.com/office/drawing/2014/main" id="{FF72FD60-E404-23D8-C338-4363107581B3}"/>
              </a:ext>
            </a:extLst>
          </p:cNvPr>
          <p:cNvSpPr/>
          <p:nvPr/>
        </p:nvSpPr>
        <p:spPr>
          <a:xfrm>
            <a:off x="196433" y="24973336"/>
            <a:ext cx="14824411" cy="1700168"/>
          </a:xfrm>
          <a:prstGeom prst="round2Same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4800" dirty="0">
                <a:solidFill>
                  <a:schemeClr val="bg1"/>
                </a:solidFill>
              </a:rPr>
              <a:t>3. Catalog Results </a:t>
            </a:r>
          </a:p>
        </p:txBody>
      </p:sp>
      <p:grpSp>
        <p:nvGrpSpPr>
          <p:cNvPr id="61" name="Group 60">
            <a:extLst>
              <a:ext uri="{FF2B5EF4-FFF2-40B4-BE49-F238E27FC236}">
                <a16:creationId xmlns:a16="http://schemas.microsoft.com/office/drawing/2014/main" id="{7A8C403A-5150-907A-A379-2FC47E1BA48B}"/>
              </a:ext>
            </a:extLst>
          </p:cNvPr>
          <p:cNvGrpSpPr/>
          <p:nvPr/>
        </p:nvGrpSpPr>
        <p:grpSpPr>
          <a:xfrm>
            <a:off x="346948" y="26733033"/>
            <a:ext cx="14873591" cy="9267038"/>
            <a:chOff x="264015" y="28505411"/>
            <a:chExt cx="17439427" cy="9969226"/>
          </a:xfrm>
        </p:grpSpPr>
        <p:pic>
          <p:nvPicPr>
            <p:cNvPr id="58" name="Picture 57" descr="A graph of different colored lines&#10;&#10;AI-generated content may be incorrect.">
              <a:extLst>
                <a:ext uri="{FF2B5EF4-FFF2-40B4-BE49-F238E27FC236}">
                  <a16:creationId xmlns:a16="http://schemas.microsoft.com/office/drawing/2014/main" id="{CCB4F503-6B05-77CB-8F3C-53AF7C307C38}"/>
                </a:ext>
              </a:extLst>
            </p:cNvPr>
            <p:cNvPicPr>
              <a:picLocks noChangeAspect="1"/>
            </p:cNvPicPr>
            <p:nvPr/>
          </p:nvPicPr>
          <p:blipFill>
            <a:blip r:embed="rId7"/>
            <a:srcRect t="-3646" r="84036" b="54262"/>
            <a:stretch>
              <a:fillRect/>
            </a:stretch>
          </p:blipFill>
          <p:spPr>
            <a:xfrm rot="5400000">
              <a:off x="14293076" y="33959592"/>
              <a:ext cx="3780277" cy="2951014"/>
            </a:xfrm>
            <a:prstGeom prst="rect">
              <a:avLst/>
            </a:prstGeom>
          </p:spPr>
        </p:pic>
        <p:pic>
          <p:nvPicPr>
            <p:cNvPr id="50" name="Picture 49">
              <a:extLst>
                <a:ext uri="{FF2B5EF4-FFF2-40B4-BE49-F238E27FC236}">
                  <a16:creationId xmlns:a16="http://schemas.microsoft.com/office/drawing/2014/main" id="{35FDAFCD-BE7B-850E-20D9-54D0D6E5383F}"/>
                </a:ext>
              </a:extLst>
            </p:cNvPr>
            <p:cNvPicPr>
              <a:picLocks noChangeAspect="1"/>
            </p:cNvPicPr>
            <p:nvPr/>
          </p:nvPicPr>
          <p:blipFill>
            <a:blip r:embed="rId8"/>
            <a:stretch>
              <a:fillRect/>
            </a:stretch>
          </p:blipFill>
          <p:spPr>
            <a:xfrm>
              <a:off x="264015" y="28505411"/>
              <a:ext cx="14355687" cy="9969226"/>
            </a:xfrm>
            <a:prstGeom prst="rect">
              <a:avLst/>
            </a:prstGeom>
          </p:spPr>
        </p:pic>
        <p:pic>
          <p:nvPicPr>
            <p:cNvPr id="52" name="Picture 51" descr="A graph of different colored lines&#10;&#10;AI-generated content may be incorrect.">
              <a:extLst>
                <a:ext uri="{FF2B5EF4-FFF2-40B4-BE49-F238E27FC236}">
                  <a16:creationId xmlns:a16="http://schemas.microsoft.com/office/drawing/2014/main" id="{D4B1048F-C79F-30B6-485F-BB91DCF5965C}"/>
                </a:ext>
              </a:extLst>
            </p:cNvPr>
            <p:cNvPicPr>
              <a:picLocks noChangeAspect="1"/>
            </p:cNvPicPr>
            <p:nvPr/>
          </p:nvPicPr>
          <p:blipFill>
            <a:blip r:embed="rId7"/>
            <a:srcRect t="45687" r="84036" b="3189"/>
            <a:stretch>
              <a:fillRect/>
            </a:stretch>
          </p:blipFill>
          <p:spPr>
            <a:xfrm rot="5400000">
              <a:off x="14285784" y="28977902"/>
              <a:ext cx="3780274" cy="3055043"/>
            </a:xfrm>
            <a:prstGeom prst="rect">
              <a:avLst/>
            </a:prstGeom>
          </p:spPr>
        </p:pic>
      </p:grpSp>
      <p:pic>
        <p:nvPicPr>
          <p:cNvPr id="57" name="Picture 56" descr="A screenshot of a graph&#10;&#10;AI-generated content may be incorrect.">
            <a:extLst>
              <a:ext uri="{FF2B5EF4-FFF2-40B4-BE49-F238E27FC236}">
                <a16:creationId xmlns:a16="http://schemas.microsoft.com/office/drawing/2014/main" id="{AE1B441F-026C-04E7-F94D-54448E140AFA}"/>
              </a:ext>
            </a:extLst>
          </p:cNvPr>
          <p:cNvPicPr>
            <a:picLocks noChangeAspect="1"/>
          </p:cNvPicPr>
          <p:nvPr/>
        </p:nvPicPr>
        <p:blipFill>
          <a:blip r:embed="rId9"/>
          <a:srcRect l="2498" r="1185"/>
          <a:stretch>
            <a:fillRect/>
          </a:stretch>
        </p:blipFill>
        <p:spPr>
          <a:xfrm>
            <a:off x="15235535" y="5083822"/>
            <a:ext cx="8193989" cy="7940203"/>
          </a:xfrm>
          <a:prstGeom prst="rect">
            <a:avLst/>
          </a:prstGeom>
        </p:spPr>
      </p:pic>
      <p:pic>
        <p:nvPicPr>
          <p:cNvPr id="60" name="Picture 59" descr="A graph of red and blue dots&#10;&#10;AI-generated content may be incorrect.">
            <a:extLst>
              <a:ext uri="{FF2B5EF4-FFF2-40B4-BE49-F238E27FC236}">
                <a16:creationId xmlns:a16="http://schemas.microsoft.com/office/drawing/2014/main" id="{A2814B0E-F6A3-C4CB-2EB2-52B0DF16AF74}"/>
              </a:ext>
            </a:extLst>
          </p:cNvPr>
          <p:cNvPicPr>
            <a:picLocks noChangeAspect="1"/>
          </p:cNvPicPr>
          <p:nvPr/>
        </p:nvPicPr>
        <p:blipFill>
          <a:blip r:embed="rId10"/>
          <a:stretch>
            <a:fillRect/>
          </a:stretch>
        </p:blipFill>
        <p:spPr>
          <a:xfrm>
            <a:off x="82932" y="36000070"/>
            <a:ext cx="11326037" cy="4854015"/>
          </a:xfrm>
          <a:prstGeom prst="rect">
            <a:avLst/>
          </a:prstGeom>
        </p:spPr>
      </p:pic>
      <p:sp>
        <p:nvSpPr>
          <p:cNvPr id="62" name="Alternative Process 61">
            <a:extLst>
              <a:ext uri="{FF2B5EF4-FFF2-40B4-BE49-F238E27FC236}">
                <a16:creationId xmlns:a16="http://schemas.microsoft.com/office/drawing/2014/main" id="{B6130526-CA27-C675-4519-6AF065B4332A}"/>
              </a:ext>
            </a:extLst>
          </p:cNvPr>
          <p:cNvSpPr/>
          <p:nvPr/>
        </p:nvSpPr>
        <p:spPr>
          <a:xfrm>
            <a:off x="11672985" y="35246571"/>
            <a:ext cx="3521940" cy="5607513"/>
          </a:xfrm>
          <a:prstGeom prst="flowChartAlternateProcess">
            <a:avLst/>
          </a:prstGeom>
          <a:solidFill>
            <a:srgbClr val="FF8F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Arial" panose="020B0604020202020204" pitchFamily="34" charset="0"/>
                <a:cs typeface="Arial" panose="020B0604020202020204" pitchFamily="34" charset="0"/>
              </a:rPr>
              <a:t>Both REB and USGS show </a:t>
            </a:r>
            <a:r>
              <a:rPr lang="en-US" sz="2400" dirty="0" err="1">
                <a:solidFill>
                  <a:schemeClr val="bg1"/>
                </a:solidFill>
                <a:latin typeface="Arial" panose="020B0604020202020204" pitchFamily="34" charset="0"/>
                <a:cs typeface="Arial" panose="020B0604020202020204" pitchFamily="34" charset="0"/>
              </a:rPr>
              <a:t>mislocation</a:t>
            </a:r>
            <a:r>
              <a:rPr lang="en-US" sz="2400" dirty="0">
                <a:solidFill>
                  <a:schemeClr val="bg1"/>
                </a:solidFill>
                <a:latin typeface="Arial" panose="020B0604020202020204" pitchFamily="34" charset="0"/>
                <a:cs typeface="Arial" panose="020B0604020202020204" pitchFamily="34" charset="0"/>
              </a:rPr>
              <a:t>. REB reveals regional </a:t>
            </a:r>
            <a:r>
              <a:rPr lang="en-US" sz="2400" dirty="0" err="1">
                <a:solidFill>
                  <a:schemeClr val="bg1"/>
                </a:solidFill>
                <a:latin typeface="Arial" panose="020B0604020202020204" pitchFamily="34" charset="0"/>
                <a:cs typeface="Arial" panose="020B0604020202020204" pitchFamily="34" charset="0"/>
              </a:rPr>
              <a:t>mislocation</a:t>
            </a:r>
            <a:r>
              <a:rPr lang="en-US" sz="2400" dirty="0">
                <a:solidFill>
                  <a:schemeClr val="bg1"/>
                </a:solidFill>
                <a:latin typeface="Arial" panose="020B0604020202020204" pitchFamily="34" charset="0"/>
                <a:cs typeface="Arial" panose="020B0604020202020204" pitchFamily="34" charset="0"/>
              </a:rPr>
              <a:t> angle bias resulting from either station distribution or 1D velocity model.</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A Kagan angle below 60 shows good agreement between USGS mechanisms and the InSAR catalogue.</a:t>
            </a:r>
          </a:p>
        </p:txBody>
      </p:sp>
      <p:pic>
        <p:nvPicPr>
          <p:cNvPr id="64" name="Picture 63" descr="A graph with a red line&#10;&#10;AI-generated content may be incorrect.">
            <a:extLst>
              <a:ext uri="{FF2B5EF4-FFF2-40B4-BE49-F238E27FC236}">
                <a16:creationId xmlns:a16="http://schemas.microsoft.com/office/drawing/2014/main" id="{A9C4750D-394D-9D7A-5E04-D3793E57DDB1}"/>
              </a:ext>
            </a:extLst>
          </p:cNvPr>
          <p:cNvPicPr>
            <a:picLocks noChangeAspect="1"/>
          </p:cNvPicPr>
          <p:nvPr/>
        </p:nvPicPr>
        <p:blipFill>
          <a:blip r:embed="rId11"/>
          <a:srcRect l="4043" t="7846" r="7763"/>
          <a:stretch>
            <a:fillRect/>
          </a:stretch>
        </p:blipFill>
        <p:spPr>
          <a:xfrm>
            <a:off x="23244416" y="5085654"/>
            <a:ext cx="6854787" cy="4297564"/>
          </a:xfrm>
          <a:prstGeom prst="rect">
            <a:avLst/>
          </a:prstGeom>
        </p:spPr>
      </p:pic>
      <p:pic>
        <p:nvPicPr>
          <p:cNvPr id="66" name="Picture 65" descr="A graph with a red line&#10;&#10;AI-generated content may be incorrect.">
            <a:extLst>
              <a:ext uri="{FF2B5EF4-FFF2-40B4-BE49-F238E27FC236}">
                <a16:creationId xmlns:a16="http://schemas.microsoft.com/office/drawing/2014/main" id="{AB9312EB-F79D-4C85-AC18-DD9776A70832}"/>
              </a:ext>
            </a:extLst>
          </p:cNvPr>
          <p:cNvPicPr>
            <a:picLocks noChangeAspect="1"/>
          </p:cNvPicPr>
          <p:nvPr/>
        </p:nvPicPr>
        <p:blipFill>
          <a:blip r:embed="rId12"/>
          <a:srcRect l="7004" t="7846" r="7763"/>
          <a:stretch>
            <a:fillRect/>
          </a:stretch>
        </p:blipFill>
        <p:spPr>
          <a:xfrm>
            <a:off x="23474618" y="9933574"/>
            <a:ext cx="6624585" cy="4297565"/>
          </a:xfrm>
          <a:prstGeom prst="rect">
            <a:avLst/>
          </a:prstGeom>
        </p:spPr>
      </p:pic>
      <p:sp>
        <p:nvSpPr>
          <p:cNvPr id="67" name="Alternative Process 66">
            <a:extLst>
              <a:ext uri="{FF2B5EF4-FFF2-40B4-BE49-F238E27FC236}">
                <a16:creationId xmlns:a16="http://schemas.microsoft.com/office/drawing/2014/main" id="{CD320FF3-E674-F4D6-4EE3-725FED6FA1BD}"/>
              </a:ext>
            </a:extLst>
          </p:cNvPr>
          <p:cNvSpPr/>
          <p:nvPr/>
        </p:nvSpPr>
        <p:spPr>
          <a:xfrm>
            <a:off x="15410808" y="13310767"/>
            <a:ext cx="8193989" cy="1794105"/>
          </a:xfrm>
          <a:prstGeom prst="flowChartAlternateProcess">
            <a:avLst/>
          </a:prstGeom>
          <a:solidFill>
            <a:srgbClr val="FF8F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REB results shows no correlation between the station distribution and the angle of </a:t>
            </a:r>
            <a:r>
              <a:rPr lang="en-US" sz="2400" dirty="0" err="1">
                <a:solidFill>
                  <a:schemeClr val="bg1"/>
                </a:solidFill>
                <a:latin typeface="Arial" panose="020B0604020202020204" pitchFamily="34" charset="0"/>
                <a:cs typeface="Arial" panose="020B0604020202020204" pitchFamily="34" charset="0"/>
              </a:rPr>
              <a:t>mislocation</a:t>
            </a:r>
            <a:r>
              <a:rPr lang="en-US" sz="2400" dirty="0">
                <a:solidFill>
                  <a:schemeClr val="bg1"/>
                </a:solidFill>
                <a:latin typeface="Arial" panose="020B0604020202020204" pitchFamily="34" charset="0"/>
                <a:cs typeface="Arial" panose="020B0604020202020204" pitchFamily="34" charset="0"/>
              </a:rPr>
              <a:t>. The amount of </a:t>
            </a:r>
            <a:r>
              <a:rPr lang="en-US" sz="2400" dirty="0" err="1">
                <a:solidFill>
                  <a:schemeClr val="bg1"/>
                </a:solidFill>
                <a:latin typeface="Arial" panose="020B0604020202020204" pitchFamily="34" charset="0"/>
                <a:cs typeface="Arial" panose="020B0604020202020204" pitchFamily="34" charset="0"/>
              </a:rPr>
              <a:t>mislocation</a:t>
            </a:r>
            <a:r>
              <a:rPr lang="en-US" sz="2400" dirty="0">
                <a:solidFill>
                  <a:schemeClr val="bg1"/>
                </a:solidFill>
                <a:latin typeface="Arial" panose="020B0604020202020204" pitchFamily="34" charset="0"/>
                <a:cs typeface="Arial" panose="020B0604020202020204" pitchFamily="34" charset="0"/>
              </a:rPr>
              <a:t> correlates with the KL Divergence but not network quality.</a:t>
            </a:r>
          </a:p>
        </p:txBody>
      </p:sp>
      <p:sp>
        <p:nvSpPr>
          <p:cNvPr id="70" name="Round Same-side Corner of Rectangle 69">
            <a:extLst>
              <a:ext uri="{FF2B5EF4-FFF2-40B4-BE49-F238E27FC236}">
                <a16:creationId xmlns:a16="http://schemas.microsoft.com/office/drawing/2014/main" id="{F3DF1727-FE07-7CFC-3816-DB25E739A3FB}"/>
              </a:ext>
            </a:extLst>
          </p:cNvPr>
          <p:cNvSpPr/>
          <p:nvPr/>
        </p:nvSpPr>
        <p:spPr>
          <a:xfrm>
            <a:off x="15450803" y="3440671"/>
            <a:ext cx="14824410" cy="1563583"/>
          </a:xfrm>
          <a:prstGeom prst="round2Same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4800" dirty="0">
                <a:solidFill>
                  <a:schemeClr val="bg1"/>
                </a:solidFill>
              </a:rPr>
              <a:t>4. Station Distribution</a:t>
            </a:r>
          </a:p>
        </p:txBody>
      </p:sp>
      <p:sp>
        <p:nvSpPr>
          <p:cNvPr id="71" name="Round Same-side Corner of Rectangle 70">
            <a:extLst>
              <a:ext uri="{FF2B5EF4-FFF2-40B4-BE49-F238E27FC236}">
                <a16:creationId xmlns:a16="http://schemas.microsoft.com/office/drawing/2014/main" id="{24D51E45-E6FA-C537-5C1F-FBEACB1FF7EF}"/>
              </a:ext>
            </a:extLst>
          </p:cNvPr>
          <p:cNvSpPr/>
          <p:nvPr/>
        </p:nvSpPr>
        <p:spPr>
          <a:xfrm>
            <a:off x="15274793" y="15169762"/>
            <a:ext cx="14824410" cy="1563583"/>
          </a:xfrm>
          <a:prstGeom prst="round2Same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4800" dirty="0">
                <a:solidFill>
                  <a:schemeClr val="bg1"/>
                </a:solidFill>
              </a:rPr>
              <a:t>5. 1D vs 3D Velocity Model</a:t>
            </a:r>
          </a:p>
        </p:txBody>
      </p:sp>
      <p:pic>
        <p:nvPicPr>
          <p:cNvPr id="74" name="Picture 73">
            <a:extLst>
              <a:ext uri="{FF2B5EF4-FFF2-40B4-BE49-F238E27FC236}">
                <a16:creationId xmlns:a16="http://schemas.microsoft.com/office/drawing/2014/main" id="{3285E942-DD0A-2D2C-D7A2-58AD034ADFDD}"/>
              </a:ext>
            </a:extLst>
          </p:cNvPr>
          <p:cNvPicPr>
            <a:picLocks noChangeAspect="1"/>
          </p:cNvPicPr>
          <p:nvPr/>
        </p:nvPicPr>
        <p:blipFill>
          <a:blip r:embed="rId13"/>
          <a:srcRect t="6032" b="33113"/>
          <a:stretch>
            <a:fillRect/>
          </a:stretch>
        </p:blipFill>
        <p:spPr>
          <a:xfrm>
            <a:off x="24415023" y="9247442"/>
            <a:ext cx="4743773" cy="736312"/>
          </a:xfrm>
          <a:prstGeom prst="rect">
            <a:avLst/>
          </a:prstGeom>
        </p:spPr>
      </p:pic>
      <p:pic>
        <p:nvPicPr>
          <p:cNvPr id="75" name="Picture 74">
            <a:extLst>
              <a:ext uri="{FF2B5EF4-FFF2-40B4-BE49-F238E27FC236}">
                <a16:creationId xmlns:a16="http://schemas.microsoft.com/office/drawing/2014/main" id="{171278E9-1EAA-DDAE-C132-A71D19CC8CCC}"/>
              </a:ext>
            </a:extLst>
          </p:cNvPr>
          <p:cNvPicPr>
            <a:picLocks noChangeAspect="1"/>
          </p:cNvPicPr>
          <p:nvPr/>
        </p:nvPicPr>
        <p:blipFill>
          <a:blip r:embed="rId14"/>
          <a:srcRect l="4361" r="7911"/>
          <a:stretch>
            <a:fillRect/>
          </a:stretch>
        </p:blipFill>
        <p:spPr>
          <a:xfrm>
            <a:off x="24571636" y="14024523"/>
            <a:ext cx="4200345" cy="939800"/>
          </a:xfrm>
          <a:prstGeom prst="rect">
            <a:avLst/>
          </a:prstGeom>
        </p:spPr>
      </p:pic>
      <p:cxnSp>
        <p:nvCxnSpPr>
          <p:cNvPr id="81" name="Straight Connector 80">
            <a:extLst>
              <a:ext uri="{FF2B5EF4-FFF2-40B4-BE49-F238E27FC236}">
                <a16:creationId xmlns:a16="http://schemas.microsoft.com/office/drawing/2014/main" id="{617B8678-B55D-F58B-FB1E-0971C033C532}"/>
              </a:ext>
            </a:extLst>
          </p:cNvPr>
          <p:cNvCxnSpPr/>
          <p:nvPr/>
        </p:nvCxnSpPr>
        <p:spPr>
          <a:xfrm flipV="1">
            <a:off x="29540200" y="24785320"/>
            <a:ext cx="55880" cy="42056"/>
          </a:xfrm>
          <a:prstGeom prst="line">
            <a:avLst/>
          </a:prstGeom>
          <a:ln>
            <a:solidFill>
              <a:srgbClr val="00B050"/>
            </a:solidFill>
            <a:prstDash val="sysDash"/>
          </a:ln>
        </p:spPr>
        <p:style>
          <a:lnRef idx="2">
            <a:schemeClr val="accent1"/>
          </a:lnRef>
          <a:fillRef idx="0">
            <a:schemeClr val="accent1"/>
          </a:fillRef>
          <a:effectRef idx="1">
            <a:schemeClr val="accent1"/>
          </a:effectRef>
          <a:fontRef idx="minor">
            <a:schemeClr val="tx1"/>
          </a:fontRef>
        </p:style>
      </p:cxnSp>
      <p:pic>
        <p:nvPicPr>
          <p:cNvPr id="82" name="Picture 81">
            <a:extLst>
              <a:ext uri="{FF2B5EF4-FFF2-40B4-BE49-F238E27FC236}">
                <a16:creationId xmlns:a16="http://schemas.microsoft.com/office/drawing/2014/main" id="{B4B0F4D7-FFCB-0699-AC3B-EE030CBA1CB4}"/>
              </a:ext>
            </a:extLst>
          </p:cNvPr>
          <p:cNvPicPr>
            <a:picLocks noChangeAspect="1"/>
          </p:cNvPicPr>
          <p:nvPr/>
        </p:nvPicPr>
        <p:blipFill>
          <a:blip r:embed="rId15">
            <a:extLst>
              <a:ext uri="{28A0092B-C50C-407E-A947-70E740481C1C}">
                <a14:useLocalDpi xmlns:a14="http://schemas.microsoft.com/office/drawing/2010/main" val="0"/>
              </a:ext>
            </a:extLst>
          </a:blip>
          <a:srcRect l="2686" t="2015" b="50333"/>
          <a:stretch>
            <a:fillRect/>
          </a:stretch>
        </p:blipFill>
        <p:spPr>
          <a:xfrm>
            <a:off x="15479712" y="16802343"/>
            <a:ext cx="4883603" cy="3426136"/>
          </a:xfrm>
          <a:prstGeom prst="rect">
            <a:avLst/>
          </a:prstGeom>
        </p:spPr>
      </p:pic>
      <p:sp>
        <p:nvSpPr>
          <p:cNvPr id="85" name="Alternative Process 84">
            <a:extLst>
              <a:ext uri="{FF2B5EF4-FFF2-40B4-BE49-F238E27FC236}">
                <a16:creationId xmlns:a16="http://schemas.microsoft.com/office/drawing/2014/main" id="{5C79DBF0-B5E6-2D6C-18B5-41169FCF13EB}"/>
              </a:ext>
            </a:extLst>
          </p:cNvPr>
          <p:cNvSpPr/>
          <p:nvPr/>
        </p:nvSpPr>
        <p:spPr>
          <a:xfrm>
            <a:off x="21097959" y="16997554"/>
            <a:ext cx="8498121" cy="2658293"/>
          </a:xfrm>
          <a:prstGeom prst="flowChartAlternateProcess">
            <a:avLst/>
          </a:prstGeom>
          <a:solidFill>
            <a:srgbClr val="FF8F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SALSA3D, derived from tomographic inversion, consists of 12 million P and </a:t>
            </a:r>
            <a:r>
              <a:rPr lang="en-US" sz="2400" dirty="0" err="1">
                <a:solidFill>
                  <a:schemeClr val="bg1"/>
                </a:solidFill>
              </a:rPr>
              <a:t>Pn</a:t>
            </a:r>
            <a:r>
              <a:rPr lang="en-US" sz="2400" dirty="0">
                <a:solidFill>
                  <a:schemeClr val="bg1"/>
                </a:solidFill>
              </a:rPr>
              <a:t> travel-time picks from 13,000 stations.</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 LOCOO3D is a travel-time-based location code that permits the use of both AK135 (1D average velocity model) and SALSA3D.</a:t>
            </a:r>
          </a:p>
        </p:txBody>
      </p:sp>
      <p:pic>
        <p:nvPicPr>
          <p:cNvPr id="87" name="Picture 86" descr="A graph of different distances&#10;&#10;AI-generated content may be incorrect.">
            <a:extLst>
              <a:ext uri="{FF2B5EF4-FFF2-40B4-BE49-F238E27FC236}">
                <a16:creationId xmlns:a16="http://schemas.microsoft.com/office/drawing/2014/main" id="{3A0961BF-9BF4-E8CD-8DA1-56C7879A4B91}"/>
              </a:ext>
            </a:extLst>
          </p:cNvPr>
          <p:cNvPicPr>
            <a:picLocks noChangeAspect="1"/>
          </p:cNvPicPr>
          <p:nvPr/>
        </p:nvPicPr>
        <p:blipFill>
          <a:blip r:embed="rId16"/>
          <a:stretch>
            <a:fillRect/>
          </a:stretch>
        </p:blipFill>
        <p:spPr>
          <a:xfrm>
            <a:off x="15075097" y="20159780"/>
            <a:ext cx="9998484" cy="4285064"/>
          </a:xfrm>
          <a:prstGeom prst="rect">
            <a:avLst/>
          </a:prstGeom>
        </p:spPr>
      </p:pic>
      <p:pic>
        <p:nvPicPr>
          <p:cNvPr id="89" name="Picture 88" descr="A graph of a graph and a graph of a graph&#10;&#10;AI-generated content may be incorrect.">
            <a:extLst>
              <a:ext uri="{FF2B5EF4-FFF2-40B4-BE49-F238E27FC236}">
                <a16:creationId xmlns:a16="http://schemas.microsoft.com/office/drawing/2014/main" id="{AE499328-9C1D-D6F1-E9B9-11801062AE99}"/>
              </a:ext>
            </a:extLst>
          </p:cNvPr>
          <p:cNvPicPr>
            <a:picLocks noChangeAspect="1"/>
          </p:cNvPicPr>
          <p:nvPr/>
        </p:nvPicPr>
        <p:blipFill>
          <a:blip r:embed="rId17"/>
          <a:srcRect l="50927"/>
          <a:stretch>
            <a:fillRect/>
          </a:stretch>
        </p:blipFill>
        <p:spPr>
          <a:xfrm>
            <a:off x="25073581" y="19666651"/>
            <a:ext cx="5201632" cy="4854864"/>
          </a:xfrm>
          <a:prstGeom prst="rect">
            <a:avLst/>
          </a:prstGeom>
        </p:spPr>
      </p:pic>
      <p:grpSp>
        <p:nvGrpSpPr>
          <p:cNvPr id="93" name="Group 92">
            <a:extLst>
              <a:ext uri="{FF2B5EF4-FFF2-40B4-BE49-F238E27FC236}">
                <a16:creationId xmlns:a16="http://schemas.microsoft.com/office/drawing/2014/main" id="{5EC60A7F-3150-0C8C-29FD-0CC7C8E99021}"/>
              </a:ext>
            </a:extLst>
          </p:cNvPr>
          <p:cNvGrpSpPr/>
          <p:nvPr/>
        </p:nvGrpSpPr>
        <p:grpSpPr>
          <a:xfrm>
            <a:off x="15787987" y="24444844"/>
            <a:ext cx="14548967" cy="4395819"/>
            <a:chOff x="15450803" y="31855421"/>
            <a:chExt cx="14548967" cy="4395819"/>
          </a:xfrm>
        </p:grpSpPr>
        <p:pic>
          <p:nvPicPr>
            <p:cNvPr id="91" name="Picture 90" descr="A map of the world&#10;&#10;AI-generated content may be incorrect.">
              <a:extLst>
                <a:ext uri="{FF2B5EF4-FFF2-40B4-BE49-F238E27FC236}">
                  <a16:creationId xmlns:a16="http://schemas.microsoft.com/office/drawing/2014/main" id="{6E60E44E-A051-3E4A-618D-794467909472}"/>
                </a:ext>
              </a:extLst>
            </p:cNvPr>
            <p:cNvPicPr>
              <a:picLocks noChangeAspect="1"/>
            </p:cNvPicPr>
            <p:nvPr/>
          </p:nvPicPr>
          <p:blipFill>
            <a:blip r:embed="rId18"/>
            <a:srcRect l="-383" t="1442" r="79321" b="49706"/>
            <a:stretch>
              <a:fillRect/>
            </a:stretch>
          </p:blipFill>
          <p:spPr>
            <a:xfrm>
              <a:off x="15450803" y="31855421"/>
              <a:ext cx="3105834" cy="4026564"/>
            </a:xfrm>
            <a:prstGeom prst="rect">
              <a:avLst/>
            </a:prstGeom>
          </p:spPr>
        </p:pic>
        <p:pic>
          <p:nvPicPr>
            <p:cNvPr id="73" name="Picture 72" descr="A map of the world&#10;&#10;AI-generated content may be incorrect.">
              <a:extLst>
                <a:ext uri="{FF2B5EF4-FFF2-40B4-BE49-F238E27FC236}">
                  <a16:creationId xmlns:a16="http://schemas.microsoft.com/office/drawing/2014/main" id="{3F5864FA-EF96-FC20-97AE-56B9619F646F}"/>
                </a:ext>
              </a:extLst>
            </p:cNvPr>
            <p:cNvPicPr>
              <a:picLocks noChangeAspect="1"/>
            </p:cNvPicPr>
            <p:nvPr/>
          </p:nvPicPr>
          <p:blipFill>
            <a:blip r:embed="rId18"/>
            <a:srcRect l="20875" t="10941" r="22585" b="54098"/>
            <a:stretch>
              <a:fillRect/>
            </a:stretch>
          </p:blipFill>
          <p:spPr>
            <a:xfrm>
              <a:off x="18556637" y="32115522"/>
              <a:ext cx="8337299" cy="2881598"/>
            </a:xfrm>
            <a:prstGeom prst="rect">
              <a:avLst/>
            </a:prstGeom>
          </p:spPr>
        </p:pic>
        <p:pic>
          <p:nvPicPr>
            <p:cNvPr id="90" name="Picture 89" descr="A map of the world&#10;&#10;AI-generated content may be incorrect.">
              <a:extLst>
                <a:ext uri="{FF2B5EF4-FFF2-40B4-BE49-F238E27FC236}">
                  <a16:creationId xmlns:a16="http://schemas.microsoft.com/office/drawing/2014/main" id="{2EE81689-BCA0-27E3-17C0-8FE10CD84185}"/>
                </a:ext>
              </a:extLst>
            </p:cNvPr>
            <p:cNvPicPr>
              <a:picLocks noChangeAspect="1"/>
            </p:cNvPicPr>
            <p:nvPr/>
          </p:nvPicPr>
          <p:blipFill>
            <a:blip r:embed="rId18"/>
            <a:srcRect l="79085" t="-589" r="-147" b="49865"/>
            <a:stretch>
              <a:fillRect/>
            </a:stretch>
          </p:blipFill>
          <p:spPr>
            <a:xfrm>
              <a:off x="26893936" y="32070349"/>
              <a:ext cx="3105834" cy="4180891"/>
            </a:xfrm>
            <a:prstGeom prst="rect">
              <a:avLst/>
            </a:prstGeom>
          </p:spPr>
        </p:pic>
        <p:pic>
          <p:nvPicPr>
            <p:cNvPr id="92" name="Picture 91" descr="A map of the world&#10;&#10;AI-generated content may be incorrect.">
              <a:extLst>
                <a:ext uri="{FF2B5EF4-FFF2-40B4-BE49-F238E27FC236}">
                  <a16:creationId xmlns:a16="http://schemas.microsoft.com/office/drawing/2014/main" id="{5810036D-5120-834A-01FA-6ACD76F654BD}"/>
                </a:ext>
              </a:extLst>
            </p:cNvPr>
            <p:cNvPicPr>
              <a:picLocks noChangeAspect="1"/>
            </p:cNvPicPr>
            <p:nvPr/>
          </p:nvPicPr>
          <p:blipFill>
            <a:blip r:embed="rId18"/>
            <a:srcRect l="28233" t="89418" r="28646" b="-738"/>
            <a:stretch>
              <a:fillRect/>
            </a:stretch>
          </p:blipFill>
          <p:spPr>
            <a:xfrm>
              <a:off x="19401426" y="34879589"/>
              <a:ext cx="6358598" cy="933035"/>
            </a:xfrm>
            <a:prstGeom prst="rect">
              <a:avLst/>
            </a:prstGeom>
          </p:spPr>
        </p:pic>
      </p:grpSp>
      <p:sp>
        <p:nvSpPr>
          <p:cNvPr id="94" name="Round Same-side Corner of Rectangle 93">
            <a:extLst>
              <a:ext uri="{FF2B5EF4-FFF2-40B4-BE49-F238E27FC236}">
                <a16:creationId xmlns:a16="http://schemas.microsoft.com/office/drawing/2014/main" id="{80246DF4-A566-9BA3-DC55-149857BB4F84}"/>
              </a:ext>
            </a:extLst>
          </p:cNvPr>
          <p:cNvSpPr/>
          <p:nvPr/>
        </p:nvSpPr>
        <p:spPr>
          <a:xfrm>
            <a:off x="15537531" y="28859821"/>
            <a:ext cx="14824410" cy="1563583"/>
          </a:xfrm>
          <a:prstGeom prst="round2Same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4800" dirty="0">
                <a:solidFill>
                  <a:schemeClr val="bg1"/>
                </a:solidFill>
              </a:rPr>
              <a:t>6. Repicking and Error Quantification</a:t>
            </a:r>
          </a:p>
        </p:txBody>
      </p:sp>
      <p:pic>
        <p:nvPicPr>
          <p:cNvPr id="96" name="Picture 95" descr="A screenshot of a map&#10;&#10;AI-generated content may be incorrect.">
            <a:extLst>
              <a:ext uri="{FF2B5EF4-FFF2-40B4-BE49-F238E27FC236}">
                <a16:creationId xmlns:a16="http://schemas.microsoft.com/office/drawing/2014/main" id="{B8B66153-F06E-9A9F-C9C3-8A48F4F9740A}"/>
              </a:ext>
            </a:extLst>
          </p:cNvPr>
          <p:cNvPicPr>
            <a:picLocks noChangeAspect="1"/>
          </p:cNvPicPr>
          <p:nvPr/>
        </p:nvPicPr>
        <p:blipFill>
          <a:blip r:embed="rId19"/>
          <a:stretch>
            <a:fillRect/>
          </a:stretch>
        </p:blipFill>
        <p:spPr>
          <a:xfrm>
            <a:off x="15479712" y="30488294"/>
            <a:ext cx="14692731" cy="6411175"/>
          </a:xfrm>
          <a:prstGeom prst="rect">
            <a:avLst/>
          </a:prstGeom>
        </p:spPr>
      </p:pic>
      <p:sp>
        <p:nvSpPr>
          <p:cNvPr id="97" name="Alternative Process 96">
            <a:extLst>
              <a:ext uri="{FF2B5EF4-FFF2-40B4-BE49-F238E27FC236}">
                <a16:creationId xmlns:a16="http://schemas.microsoft.com/office/drawing/2014/main" id="{22C4E7A7-FC5D-F999-B34F-689528F263D3}"/>
              </a:ext>
            </a:extLst>
          </p:cNvPr>
          <p:cNvSpPr/>
          <p:nvPr/>
        </p:nvSpPr>
        <p:spPr>
          <a:xfrm>
            <a:off x="15537531" y="37189142"/>
            <a:ext cx="14634912" cy="2434838"/>
          </a:xfrm>
          <a:prstGeom prst="flowChartAlternateProcess">
            <a:avLst/>
          </a:prstGeom>
          <a:solidFill>
            <a:srgbClr val="FF8F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Arial" panose="020B0604020202020204" pitchFamily="34" charset="0"/>
                <a:cs typeface="Arial" panose="020B0604020202020204" pitchFamily="34" charset="0"/>
              </a:rPr>
              <a:t>Repicking the first arrivals moves the solutions closer to the InSAR solution. Once the repicking is completed, the 3D velocity model tends to improve the solution, but only when in areas well constrained in the tomographic inversion events in South America, with 8-degree resolution, do better with a 1D average.</a:t>
            </a:r>
          </a:p>
        </p:txBody>
      </p:sp>
      <p:sp>
        <p:nvSpPr>
          <p:cNvPr id="105" name="Freeform 104">
            <a:extLst>
              <a:ext uri="{FF2B5EF4-FFF2-40B4-BE49-F238E27FC236}">
                <a16:creationId xmlns:a16="http://schemas.microsoft.com/office/drawing/2014/main" id="{5ED871D6-A134-C757-D77D-C5358FB1E0A9}"/>
              </a:ext>
            </a:extLst>
          </p:cNvPr>
          <p:cNvSpPr/>
          <p:nvPr/>
        </p:nvSpPr>
        <p:spPr>
          <a:xfrm>
            <a:off x="21325" y="40985553"/>
            <a:ext cx="15116282" cy="17378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9360" cap="sq">
            <a:solidFill>
              <a:srgbClr val="000000"/>
            </a:solidFill>
            <a:prstDash val="solid"/>
            <a:miter/>
          </a:ln>
        </p:spPr>
        <p:txBody>
          <a:bodyPr vert="horz" wrap="none" lIns="64210" tIns="33389" rIns="64210" bIns="33389" anchor="ctr" anchorCtr="0" compatLnSpc="1">
            <a:noAutofit/>
          </a:bodyPr>
          <a:lstStyle/>
          <a:p>
            <a:pPr algn="ctr" hangingPunct="0">
              <a:tabLst>
                <a:tab pos="0" algn="l"/>
                <a:tab pos="652318" algn="l"/>
                <a:tab pos="1304635" algn="l"/>
                <a:tab pos="1956953" algn="l"/>
                <a:tab pos="2609270" algn="l"/>
                <a:tab pos="3261588" algn="l"/>
                <a:tab pos="3913905" algn="l"/>
                <a:tab pos="4566223" algn="l"/>
                <a:tab pos="5218540" algn="l"/>
                <a:tab pos="5870858" algn="l"/>
                <a:tab pos="6523176" algn="l"/>
                <a:tab pos="7175493" algn="l"/>
              </a:tabLst>
            </a:pPr>
            <a:endParaRPr lang="en-GB" sz="2400" dirty="0">
              <a:solidFill>
                <a:srgbClr val="FFFFFF"/>
              </a:solidFill>
              <a:latin typeface="Arial" pitchFamily="34"/>
              <a:ea typeface="ＭＳ Ｐゴシック" pitchFamily="2"/>
              <a:cs typeface="ＭＳ Ｐゴシック" pitchFamily="2"/>
            </a:endParaRPr>
          </a:p>
          <a:p>
            <a:pPr algn="ctr" hangingPunct="0">
              <a:tabLst>
                <a:tab pos="0" algn="l"/>
                <a:tab pos="652318" algn="l"/>
                <a:tab pos="1304635" algn="l"/>
                <a:tab pos="1956953" algn="l"/>
                <a:tab pos="2609270" algn="l"/>
                <a:tab pos="3261588" algn="l"/>
                <a:tab pos="3913905" algn="l"/>
                <a:tab pos="4566223" algn="l"/>
                <a:tab pos="5218540" algn="l"/>
                <a:tab pos="5870858" algn="l"/>
                <a:tab pos="6523176" algn="l"/>
                <a:tab pos="7175493" algn="l"/>
              </a:tabLst>
            </a:pPr>
            <a:r>
              <a:rPr lang="en-GB" sz="2400" dirty="0">
                <a:solidFill>
                  <a:srgbClr val="FFFFFF"/>
                </a:solidFill>
                <a:latin typeface="Arial" pitchFamily="34"/>
                <a:ea typeface="ＭＳ Ｐゴシック" pitchFamily="2"/>
                <a:cs typeface="ＭＳ Ｐゴシック" pitchFamily="2"/>
              </a:rPr>
              <a:t>          John Condon</a:t>
            </a:r>
          </a:p>
          <a:p>
            <a:pPr algn="ctr" hangingPunct="0">
              <a:tabLst>
                <a:tab pos="0" algn="l"/>
                <a:tab pos="652318" algn="l"/>
                <a:tab pos="1304635" algn="l"/>
                <a:tab pos="1956953" algn="l"/>
                <a:tab pos="2609270" algn="l"/>
                <a:tab pos="3261588" algn="l"/>
                <a:tab pos="3913905" algn="l"/>
                <a:tab pos="4566223" algn="l"/>
                <a:tab pos="5218540" algn="l"/>
                <a:tab pos="5870858" algn="l"/>
                <a:tab pos="6523176" algn="l"/>
                <a:tab pos="7175493" algn="l"/>
              </a:tabLst>
            </a:pPr>
            <a:r>
              <a:rPr lang="en-GB" sz="2400" dirty="0">
                <a:solidFill>
                  <a:srgbClr val="FFFFFF"/>
                </a:solidFill>
                <a:latin typeface="Arial" pitchFamily="34"/>
                <a:ea typeface="ＭＳ Ｐゴシック" pitchFamily="2"/>
                <a:cs typeface="ＭＳ Ｐゴシック" pitchFamily="2"/>
              </a:rPr>
              <a:t>   University of Leeds</a:t>
            </a:r>
            <a:r>
              <a:rPr lang="en-GB" sz="2400" baseline="30000" dirty="0">
                <a:solidFill>
                  <a:srgbClr val="FFFFFF"/>
                </a:solidFill>
                <a:latin typeface="Arial" pitchFamily="34"/>
                <a:ea typeface="ＭＳ Ｐゴシック" pitchFamily="2"/>
                <a:cs typeface="ＭＳ Ｐゴシック" pitchFamily="2"/>
              </a:rPr>
              <a:t>1</a:t>
            </a:r>
            <a:r>
              <a:rPr lang="en-GB" sz="2400" dirty="0">
                <a:solidFill>
                  <a:srgbClr val="FFFFFF"/>
                </a:solidFill>
                <a:latin typeface="Arial" pitchFamily="34"/>
                <a:ea typeface="ＭＳ Ｐゴシック" pitchFamily="2"/>
                <a:cs typeface="ＭＳ Ｐゴシック" pitchFamily="2"/>
              </a:rPr>
              <a:t>, AWE Blacknest</a:t>
            </a:r>
            <a:r>
              <a:rPr lang="en-GB" sz="2400" baseline="30000" dirty="0">
                <a:solidFill>
                  <a:srgbClr val="FFFFFF"/>
                </a:solidFill>
                <a:latin typeface="Arial" pitchFamily="34"/>
                <a:ea typeface="ＭＳ Ｐゴシック" pitchFamily="2"/>
                <a:cs typeface="ＭＳ Ｐゴシック" pitchFamily="2"/>
              </a:rPr>
              <a:t>2</a:t>
            </a:r>
            <a:r>
              <a:rPr lang="en-GB" sz="2800" dirty="0">
                <a:solidFill>
                  <a:srgbClr val="FFFFFF"/>
                </a:solidFill>
                <a:latin typeface="Arial" pitchFamily="34"/>
                <a:ea typeface="ＭＳ Ｐゴシック" pitchFamily="2"/>
                <a:cs typeface="ＭＳ Ｐゴシック" pitchFamily="2"/>
              </a:rPr>
              <a:t>	   </a:t>
            </a:r>
          </a:p>
          <a:p>
            <a:pPr algn="ctr" hangingPunct="0">
              <a:tabLst>
                <a:tab pos="0" algn="l"/>
                <a:tab pos="652318" algn="l"/>
                <a:tab pos="1304635" algn="l"/>
                <a:tab pos="1956953" algn="l"/>
                <a:tab pos="2609270" algn="l"/>
                <a:tab pos="3261588" algn="l"/>
                <a:tab pos="3913905" algn="l"/>
                <a:tab pos="4566223" algn="l"/>
                <a:tab pos="5218540" algn="l"/>
                <a:tab pos="5870858" algn="l"/>
                <a:tab pos="6523176" algn="l"/>
                <a:tab pos="7175493" algn="l"/>
              </a:tabLst>
            </a:pPr>
            <a:r>
              <a:rPr lang="en-GB" dirty="0">
                <a:solidFill>
                  <a:srgbClr val="FFFFFF"/>
                </a:solidFill>
                <a:latin typeface="Arial" pitchFamily="34"/>
                <a:ea typeface="ＭＳ Ｐゴシック" pitchFamily="2"/>
                <a:cs typeface="ＭＳ Ｐゴシック" pitchFamily="2"/>
              </a:rPr>
              <a:t>UK Ministry of Defence </a:t>
            </a:r>
            <a:r>
              <a:rPr lang="en-GB" dirty="0">
                <a:solidFill>
                  <a:srgbClr val="FFFFFF"/>
                </a:solidFill>
                <a:latin typeface="Arial" pitchFamily="34"/>
                <a:ea typeface="Arial" pitchFamily="34"/>
                <a:cs typeface="Arial" pitchFamily="34"/>
              </a:rPr>
              <a:t>© Crown Owned Copyright 2025/AWE</a:t>
            </a:r>
          </a:p>
        </p:txBody>
      </p:sp>
      <p:sp>
        <p:nvSpPr>
          <p:cNvPr id="106" name="TextBox 105">
            <a:extLst>
              <a:ext uri="{FF2B5EF4-FFF2-40B4-BE49-F238E27FC236}">
                <a16:creationId xmlns:a16="http://schemas.microsoft.com/office/drawing/2014/main" id="{48A23816-12BA-DA73-1E1C-80B921A8B873}"/>
              </a:ext>
            </a:extLst>
          </p:cNvPr>
          <p:cNvSpPr txBox="1"/>
          <p:nvPr/>
        </p:nvSpPr>
        <p:spPr>
          <a:xfrm>
            <a:off x="15537531" y="39768725"/>
            <a:ext cx="14766591" cy="2954655"/>
          </a:xfrm>
          <a:prstGeom prst="rect">
            <a:avLst/>
          </a:prstGeom>
          <a:solidFill>
            <a:schemeClr val="tx1"/>
          </a:solidFill>
        </p:spPr>
        <p:txBody>
          <a:bodyPr wrap="square" rtlCol="0">
            <a:spAutoFit/>
          </a:bodyPr>
          <a:lstStyle/>
          <a:p>
            <a:pPr algn="ctr"/>
            <a:r>
              <a:rPr lang="en-US" sz="4800" dirty="0">
                <a:solidFill>
                  <a:schemeClr val="bg1"/>
                </a:solidFill>
              </a:rPr>
              <a:t>8. Conclusion</a:t>
            </a:r>
          </a:p>
          <a:p>
            <a:pPr algn="ctr"/>
            <a:endParaRPr lang="en-US" sz="2400" u="sng" dirty="0">
              <a:solidFill>
                <a:schemeClr val="bg1"/>
              </a:solidFill>
            </a:endParaRPr>
          </a:p>
          <a:p>
            <a:pPr algn="ctr"/>
            <a:r>
              <a:rPr lang="en-US" sz="2400" dirty="0">
                <a:solidFill>
                  <a:schemeClr val="bg1"/>
                </a:solidFill>
              </a:rPr>
              <a:t>First-onset picking has the most significant impact on the </a:t>
            </a:r>
            <a:r>
              <a:rPr lang="en-US" sz="2400" dirty="0" err="1">
                <a:solidFill>
                  <a:schemeClr val="bg1"/>
                </a:solidFill>
              </a:rPr>
              <a:t>mislocation</a:t>
            </a:r>
            <a:r>
              <a:rPr lang="en-US" sz="2400" dirty="0">
                <a:solidFill>
                  <a:schemeClr val="bg1"/>
                </a:solidFill>
              </a:rPr>
              <a:t> of seismic solutions. Once the pick error is correctly accounted for, 3D velocity models enhance the solution in areas well-constrained by the tomography. For the 42 events tested there was no noticeable overall improvement from using  a 3D model in the location until after the events were repicked from the REB picks. </a:t>
            </a:r>
          </a:p>
          <a:p>
            <a:endParaRPr lang="en-US" dirty="0"/>
          </a:p>
        </p:txBody>
      </p:sp>
      <p:sp>
        <p:nvSpPr>
          <p:cNvPr id="107" name="TextBox 106">
            <a:extLst>
              <a:ext uri="{FF2B5EF4-FFF2-40B4-BE49-F238E27FC236}">
                <a16:creationId xmlns:a16="http://schemas.microsoft.com/office/drawing/2014/main" id="{DD5C0865-F1DE-CD9A-AC9C-6253852789AC}"/>
              </a:ext>
            </a:extLst>
          </p:cNvPr>
          <p:cNvSpPr txBox="1"/>
          <p:nvPr/>
        </p:nvSpPr>
        <p:spPr>
          <a:xfrm>
            <a:off x="20476498" y="28076936"/>
            <a:ext cx="4773019" cy="369332"/>
          </a:xfrm>
          <a:prstGeom prst="rect">
            <a:avLst/>
          </a:prstGeom>
          <a:solidFill>
            <a:schemeClr val="bg1"/>
          </a:solidFill>
        </p:spPr>
        <p:txBody>
          <a:bodyPr wrap="square" rtlCol="0">
            <a:spAutoFit/>
          </a:bodyPr>
          <a:lstStyle/>
          <a:p>
            <a:r>
              <a:rPr lang="en-US" dirty="0"/>
              <a:t>Increase Towards InSAR with SALSA3D (km)</a:t>
            </a:r>
          </a:p>
        </p:txBody>
      </p:sp>
      <p:sp>
        <p:nvSpPr>
          <p:cNvPr id="108" name="TextBox 107">
            <a:extLst>
              <a:ext uri="{FF2B5EF4-FFF2-40B4-BE49-F238E27FC236}">
                <a16:creationId xmlns:a16="http://schemas.microsoft.com/office/drawing/2014/main" id="{6C81F083-91D5-5B44-247F-299C6D66C265}"/>
              </a:ext>
            </a:extLst>
          </p:cNvPr>
          <p:cNvSpPr txBox="1"/>
          <p:nvPr/>
        </p:nvSpPr>
        <p:spPr>
          <a:xfrm>
            <a:off x="25139264" y="24094996"/>
            <a:ext cx="5201632" cy="338554"/>
          </a:xfrm>
          <a:prstGeom prst="rect">
            <a:avLst/>
          </a:prstGeom>
          <a:solidFill>
            <a:schemeClr val="bg1"/>
          </a:solidFill>
        </p:spPr>
        <p:txBody>
          <a:bodyPr wrap="square" rtlCol="0">
            <a:spAutoFit/>
          </a:bodyPr>
          <a:lstStyle/>
          <a:p>
            <a:r>
              <a:rPr lang="en-US" sz="1600" dirty="0"/>
              <a:t>Distance moved towards InSAR plane with SALSA3D (km)</a:t>
            </a:r>
          </a:p>
        </p:txBody>
      </p:sp>
      <p:sp>
        <p:nvSpPr>
          <p:cNvPr id="109" name="TextBox 108">
            <a:extLst>
              <a:ext uri="{FF2B5EF4-FFF2-40B4-BE49-F238E27FC236}">
                <a16:creationId xmlns:a16="http://schemas.microsoft.com/office/drawing/2014/main" id="{1BE4C3A9-D536-D691-0AAE-D584BF60DE89}"/>
              </a:ext>
            </a:extLst>
          </p:cNvPr>
          <p:cNvSpPr txBox="1"/>
          <p:nvPr/>
        </p:nvSpPr>
        <p:spPr>
          <a:xfrm>
            <a:off x="29158796" y="19905313"/>
            <a:ext cx="1583332" cy="646331"/>
          </a:xfrm>
          <a:prstGeom prst="rect">
            <a:avLst/>
          </a:prstGeom>
          <a:noFill/>
        </p:spPr>
        <p:txBody>
          <a:bodyPr wrap="square" rtlCol="0">
            <a:spAutoFit/>
          </a:bodyPr>
          <a:lstStyle/>
          <a:p>
            <a:r>
              <a:rPr lang="el-GR" b="1" dirty="0"/>
              <a:t>μ</a:t>
            </a:r>
            <a:r>
              <a:rPr lang="en-GB" b="1" dirty="0"/>
              <a:t> = -0.12, </a:t>
            </a:r>
          </a:p>
          <a:p>
            <a:r>
              <a:rPr lang="el-GR" b="1" dirty="0"/>
              <a:t>σ</a:t>
            </a:r>
            <a:r>
              <a:rPr lang="en-GB" b="1" dirty="0"/>
              <a:t> = 2.94</a:t>
            </a:r>
            <a:endParaRPr lang="en-US" dirty="0"/>
          </a:p>
        </p:txBody>
      </p:sp>
    </p:spTree>
    <p:extLst>
      <p:ext uri="{BB962C8B-B14F-4D97-AF65-F5344CB8AC3E}">
        <p14:creationId xmlns:p14="http://schemas.microsoft.com/office/powerpoint/2010/main" val="10979378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6768FD942D84458DDCF6D5D3A46EA8" ma:contentTypeVersion="18" ma:contentTypeDescription="Create a new document." ma:contentTypeScope="" ma:versionID="6169ba35f1f4d364f71e1e4c4d5cc490">
  <xsd:schema xmlns:xsd="http://www.w3.org/2001/XMLSchema" xmlns:xs="http://www.w3.org/2001/XMLSchema" xmlns:p="http://schemas.microsoft.com/office/2006/metadata/properties" xmlns:ns2="d64686b3-2ecc-4de4-914b-ac38be225caf" xmlns:ns3="e4321c69-73bf-463d-b502-9ae1602b51c2" targetNamespace="http://schemas.microsoft.com/office/2006/metadata/properties" ma:root="true" ma:fieldsID="73a00f95b00c6ad8e7fa4ab7ca08c970" ns2:_="" ns3:_="">
    <xsd:import namespace="d64686b3-2ecc-4de4-914b-ac38be225caf"/>
    <xsd:import namespace="e4321c69-73bf-463d-b502-9ae1602b51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4686b3-2ecc-4de4-914b-ac38be225c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a19cb6-1b10-4512-a12b-f76e45842a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321c69-73bf-463d-b502-9ae1602b51c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0631e0b-755f-4d8d-a7f5-f5cd4917a205}" ma:internalName="TaxCatchAll" ma:showField="CatchAllData" ma:web="e4321c69-73bf-463d-b502-9ae1602b51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64686b3-2ecc-4de4-914b-ac38be225caf">
      <Terms xmlns="http://schemas.microsoft.com/office/infopath/2007/PartnerControls"/>
    </lcf76f155ced4ddcb4097134ff3c332f>
    <TaxCatchAll xmlns="e4321c69-73bf-463d-b502-9ae1602b51c2" xsi:nil="true"/>
  </documentManagement>
</p:properties>
</file>

<file path=customXml/itemProps1.xml><?xml version="1.0" encoding="utf-8"?>
<ds:datastoreItem xmlns:ds="http://schemas.openxmlformats.org/officeDocument/2006/customXml" ds:itemID="{2096073A-5213-4A07-8988-A055A7E2CBF8}"/>
</file>

<file path=customXml/itemProps2.xml><?xml version="1.0" encoding="utf-8"?>
<ds:datastoreItem xmlns:ds="http://schemas.openxmlformats.org/officeDocument/2006/customXml" ds:itemID="{58D1453E-DBD1-4123-8393-37B9F2E6C327}"/>
</file>

<file path=customXml/itemProps3.xml><?xml version="1.0" encoding="utf-8"?>
<ds:datastoreItem xmlns:ds="http://schemas.openxmlformats.org/officeDocument/2006/customXml" ds:itemID="{1B8AC51A-B3D7-424D-9B8F-527A637DB658}"/>
</file>

<file path=docProps/app.xml><?xml version="1.0" encoding="utf-8"?>
<Properties xmlns="http://schemas.openxmlformats.org/officeDocument/2006/extended-properties" xmlns:vt="http://schemas.openxmlformats.org/officeDocument/2006/docPropsVTypes">
  <Template>Office Theme</Template>
  <TotalTime>279</TotalTime>
  <Words>526</Words>
  <Application>Microsoft Macintosh PowerPoint</Application>
  <PresentationFormat>Custom</PresentationFormat>
  <Paragraphs>40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Aptos Display</vt:lpstr>
      <vt:lpstr>Arial</vt:lpstr>
      <vt:lpstr>Google Sans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Condon</dc:creator>
  <cp:lastModifiedBy>John Condon</cp:lastModifiedBy>
  <cp:revision>6</cp:revision>
  <dcterms:created xsi:type="dcterms:W3CDTF">2025-05-22T10:20:59Z</dcterms:created>
  <dcterms:modified xsi:type="dcterms:W3CDTF">2025-05-22T15:00:54Z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0x0101005B6768FD942D84458DDCF6D5D3A46EA8</vt:lpwstr>
  </property>
</Properties>
</file>